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38"/>
  </p:notesMasterIdLst>
  <p:handoutMasterIdLst>
    <p:handoutMasterId r:id="rId39"/>
  </p:handoutMasterIdLst>
  <p:sldIdLst>
    <p:sldId id="366" r:id="rId2"/>
    <p:sldId id="367" r:id="rId3"/>
    <p:sldId id="369" r:id="rId4"/>
    <p:sldId id="370" r:id="rId5"/>
    <p:sldId id="371" r:id="rId6"/>
    <p:sldId id="372" r:id="rId7"/>
    <p:sldId id="373" r:id="rId8"/>
    <p:sldId id="374" r:id="rId9"/>
    <p:sldId id="375" r:id="rId10"/>
    <p:sldId id="376" r:id="rId11"/>
    <p:sldId id="377" r:id="rId12"/>
    <p:sldId id="378" r:id="rId13"/>
    <p:sldId id="379" r:id="rId14"/>
    <p:sldId id="380" r:id="rId15"/>
    <p:sldId id="381" r:id="rId16"/>
    <p:sldId id="382" r:id="rId17"/>
    <p:sldId id="383" r:id="rId18"/>
    <p:sldId id="384" r:id="rId19"/>
    <p:sldId id="385" r:id="rId20"/>
    <p:sldId id="386" r:id="rId21"/>
    <p:sldId id="387" r:id="rId22"/>
    <p:sldId id="388" r:id="rId23"/>
    <p:sldId id="389" r:id="rId24"/>
    <p:sldId id="390" r:id="rId25"/>
    <p:sldId id="391" r:id="rId26"/>
    <p:sldId id="392" r:id="rId27"/>
    <p:sldId id="393" r:id="rId28"/>
    <p:sldId id="394" r:id="rId29"/>
    <p:sldId id="395" r:id="rId30"/>
    <p:sldId id="396" r:id="rId31"/>
    <p:sldId id="397" r:id="rId32"/>
    <p:sldId id="398" r:id="rId33"/>
    <p:sldId id="399" r:id="rId34"/>
    <p:sldId id="400" r:id="rId35"/>
    <p:sldId id="402" r:id="rId36"/>
    <p:sldId id="401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6061" autoAdjust="0"/>
    <p:restoredTop sz="94660"/>
  </p:normalViewPr>
  <p:slideViewPr>
    <p:cSldViewPr>
      <p:cViewPr>
        <p:scale>
          <a:sx n="69" d="100"/>
          <a:sy n="69" d="100"/>
        </p:scale>
        <p:origin x="-7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5A44AF3-6747-4E45-9727-4D3E4DE306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679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E4B072-EA19-461F-9F6D-AA70CB3DF7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118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0DB0A35-C6CD-4993-A013-5985B38CBD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CCB22-417D-460F-9793-12055524B1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C650-4E2A-4A1D-9159-D92BC13511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D07BC-46C6-4A98-BD60-8A8D735911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2CC776B-ADB8-4963-A43F-9FF1811151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B9AE66A-2D32-473C-BBD1-89754B9BA6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301625"/>
            <a:ext cx="7772400" cy="57943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BFB353-11F0-4D8D-807E-CB55B903862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93097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FF37AC-DDAD-4EB2-8895-440191FD7F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434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54AB-D51F-4C77-A92A-60390C36079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53A728F-0E07-4F5C-9911-A433DFF7FB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7AE1E-0DCD-41ED-BDC5-E24C755664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434D-876D-4DBD-BF04-66F48DBD73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513F-604B-4B9A-986B-393345F951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9286-BEF4-4D20-B348-56E5235381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15347-F567-4FA2-AD01-D65669D525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9A27-6CAE-41C6-B28F-620084CEC2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6FB4E2-BEF5-4F40-AD27-C2CB9519F2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ncord.org/~btinker/workbench_web/models/eukTranscription.swf" TargetMode="Externa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cord.org/~btinker/workbench_web/models/eukTranslation.swf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Relationship Id="rId4" Type="http://schemas.openxmlformats.org/officeDocument/2006/relationships/hyperlink" Target="http://techtv.mit.edu/videos/783-translation-reading-the-dna-code-the-lego-animation-version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43000" y="3886200"/>
            <a:ext cx="70866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Cell Biology:</a:t>
            </a:r>
            <a:br>
              <a:rPr lang="en-US" dirty="0" smtClean="0"/>
            </a:br>
            <a:r>
              <a:rPr lang="en-US" sz="2700" dirty="0" smtClean="0"/>
              <a:t>Protein Synthesis</a:t>
            </a:r>
            <a:endParaRPr lang="en-US" sz="27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871537" y="5105400"/>
            <a:ext cx="7391400" cy="533400"/>
          </a:xfrm>
        </p:spPr>
        <p:txBody>
          <a:bodyPr>
            <a:normAutofit fontScale="85000" lnSpcReduction="10000"/>
          </a:bodyPr>
          <a:lstStyle/>
          <a:p>
            <a:r>
              <a:rPr lang="en-US" sz="1900" dirty="0" smtClean="0"/>
              <a:t>Lesson 1 – Transcription and Translation (</a:t>
            </a:r>
            <a:r>
              <a:rPr lang="en-US" sz="1900" i="1" dirty="0" smtClean="0"/>
              <a:t>Inquiry into Life pg. 493-501</a:t>
            </a:r>
            <a:r>
              <a:rPr lang="en-US" dirty="0" smtClean="0"/>
              <a:t>)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2555776" y="0"/>
            <a:ext cx="3915282" cy="3580996"/>
            <a:chOff x="2555776" y="0"/>
            <a:chExt cx="3915282" cy="35809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4634" y="34875"/>
              <a:ext cx="3816424" cy="3546121"/>
            </a:xfrm>
            <a:prstGeom prst="rect">
              <a:avLst/>
            </a:prstGeom>
            <a:effectLst/>
          </p:spPr>
        </p:pic>
        <p:sp>
          <p:nvSpPr>
            <p:cNvPr id="10" name="Rectangle 9"/>
            <p:cNvSpPr/>
            <p:nvPr/>
          </p:nvSpPr>
          <p:spPr>
            <a:xfrm>
              <a:off x="2555776" y="34875"/>
              <a:ext cx="216024" cy="35461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663788" y="0"/>
              <a:ext cx="3807270" cy="1166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88913"/>
            <a:ext cx="8893175" cy="981075"/>
          </a:xfrm>
        </p:spPr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There are </a:t>
            </a:r>
            <a:r>
              <a:rPr lang="en-US" altLang="zh-CN" u="sng" smtClean="0">
                <a:ea typeface="宋体" charset="-122"/>
              </a:rPr>
              <a:t>64 possible combinations</a:t>
            </a:r>
            <a:r>
              <a:rPr lang="en-US" altLang="zh-CN" smtClean="0">
                <a:ea typeface="宋体" charset="-122"/>
              </a:rPr>
              <a:t>:</a:t>
            </a:r>
            <a:r>
              <a:rPr lang="en-US" altLang="zh-CN" sz="2800" smtClean="0">
                <a:ea typeface="宋体" charset="-122"/>
              </a:rPr>
              <a:t> </a:t>
            </a:r>
          </a:p>
        </p:txBody>
      </p:sp>
      <p:pic>
        <p:nvPicPr>
          <p:cNvPr id="10243" name="Picture 4" descr="mrn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877888"/>
            <a:ext cx="9144000" cy="5980112"/>
          </a:xfrm>
          <a:noFill/>
        </p:spPr>
      </p:pic>
    </p:spTree>
    <p:extLst>
      <p:ext uri="{BB962C8B-B14F-4D97-AF65-F5344CB8AC3E}">
        <p14:creationId xmlns:p14="http://schemas.microsoft.com/office/powerpoint/2010/main" val="136641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517900"/>
            <a:ext cx="8820150" cy="33401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3600" smtClean="0">
              <a:ea typeface="宋体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3600" smtClean="0">
                <a:ea typeface="宋体" charset="-122"/>
              </a:rPr>
              <a:t>		</a:t>
            </a:r>
            <a:r>
              <a:rPr lang="en-US" altLang="zh-CN" sz="3600" smtClean="0">
                <a:ea typeface="宋体" charset="-122"/>
              </a:rPr>
              <a:t>Example:  CAA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3600" smtClean="0">
                <a:ea typeface="宋体" charset="-122"/>
              </a:rPr>
              <a:t>		  		     CAG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3600" smtClean="0">
                <a:ea typeface="宋体" charset="-122"/>
              </a:rPr>
              <a:t>	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3600" u="sng" smtClean="0">
                <a:ea typeface="宋体" charset="-122"/>
              </a:rPr>
              <a:t>Both codons are for the A.A. glutamine</a:t>
            </a:r>
            <a:r>
              <a:rPr lang="en-US" altLang="zh-CN" sz="3600" smtClean="0">
                <a:ea typeface="宋体" charset="-122"/>
              </a:rPr>
              <a:t>.</a:t>
            </a:r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250825" y="0"/>
            <a:ext cx="6408738" cy="39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en-US" altLang="zh-CN" sz="3600">
                <a:ea typeface="宋体" charset="-122"/>
              </a:rPr>
              <a:t>However, we only have about </a:t>
            </a:r>
            <a:r>
              <a:rPr lang="en-US" altLang="zh-CN" sz="3600" u="sng">
                <a:ea typeface="宋体" charset="-122"/>
              </a:rPr>
              <a:t>20</a:t>
            </a:r>
            <a:r>
              <a:rPr lang="en-US" altLang="zh-CN" sz="3600">
                <a:ea typeface="宋体" charset="-122"/>
              </a:rPr>
              <a:t> amino acids, therefore most amino acids have more than 1 codon.  Often the codons only differ in the last base.</a:t>
            </a:r>
          </a:p>
          <a:p>
            <a:pPr>
              <a:spcBef>
                <a:spcPct val="50000"/>
              </a:spcBef>
            </a:pPr>
            <a:endParaRPr lang="zh-CN" altLang="en-US" sz="36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58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762375"/>
            <a:ext cx="9144000" cy="30956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zh-CN" altLang="en-US" smtClean="0">
              <a:ea typeface="宋体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mtClean="0">
                <a:ea typeface="宋体" charset="-122"/>
              </a:rPr>
              <a:t>   </a:t>
            </a:r>
            <a:r>
              <a:rPr lang="en-US" altLang="zh-CN" smtClean="0">
                <a:ea typeface="宋体" charset="-122"/>
              </a:rPr>
              <a:t>The genetic code is basically “</a:t>
            </a:r>
            <a:r>
              <a:rPr lang="en-US" altLang="zh-CN" u="sng" smtClean="0">
                <a:ea typeface="宋体" charset="-122"/>
              </a:rPr>
              <a:t>Universal.”</a:t>
            </a:r>
            <a:r>
              <a:rPr lang="en-US" altLang="zh-CN" smtClean="0">
                <a:ea typeface="宋体" charset="-122"/>
              </a:rPr>
              <a:t> The </a:t>
            </a:r>
            <a:r>
              <a:rPr lang="en-US" altLang="zh-CN" u="sng" smtClean="0">
                <a:ea typeface="宋体" charset="-122"/>
              </a:rPr>
              <a:t>same codons stand for the same A.A. in all living things</a:t>
            </a:r>
            <a:r>
              <a:rPr lang="en-US" altLang="zh-CN" smtClean="0">
                <a:ea typeface="宋体" charset="-122"/>
              </a:rPr>
              <a:t>.  This suggests that all living things </a:t>
            </a:r>
            <a:r>
              <a:rPr lang="en-US" altLang="zh-CN" u="sng" smtClean="0">
                <a:ea typeface="宋体" charset="-122"/>
              </a:rPr>
              <a:t>came from a common ancestor</a:t>
            </a:r>
            <a:r>
              <a:rPr lang="en-US" altLang="zh-CN" smtClean="0">
                <a:ea typeface="宋体" charset="-122"/>
              </a:rPr>
              <a:t>.</a:t>
            </a: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179388" y="260350"/>
            <a:ext cx="6553200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>
                <a:ea typeface="宋体" charset="-122"/>
              </a:rPr>
              <a:t>Duplicate codons may be a way of </a:t>
            </a:r>
            <a:r>
              <a:rPr lang="en-US" altLang="zh-CN" sz="3600" u="sng">
                <a:ea typeface="宋体" charset="-122"/>
              </a:rPr>
              <a:t>protecting/ reducing the effects of mutations</a:t>
            </a:r>
            <a:r>
              <a:rPr lang="en-US" altLang="zh-CN" sz="3600">
                <a:ea typeface="宋体" charset="-122"/>
              </a:rPr>
              <a:t>.  The duplication of codons is called </a:t>
            </a:r>
            <a:r>
              <a:rPr lang="en-US" altLang="zh-CN" sz="3600" u="sng">
                <a:ea typeface="宋体" charset="-122"/>
              </a:rPr>
              <a:t>degeneracy</a:t>
            </a:r>
            <a:r>
              <a:rPr lang="en-US" altLang="zh-CN" sz="3600">
                <a:ea typeface="宋体" charset="-122"/>
              </a:rPr>
              <a:t>.</a:t>
            </a:r>
            <a:r>
              <a:rPr lang="en-US" altLang="zh-CN">
                <a:ea typeface="宋体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9568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620713"/>
            <a:ext cx="6337300" cy="32400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dirty="0" smtClean="0">
                <a:ea typeface="宋体" charset="-122"/>
              </a:rPr>
              <a:t>AUG (Methionine) is a </a:t>
            </a:r>
            <a:r>
              <a:rPr lang="en-US" altLang="zh-CN" u="sng" dirty="0" smtClean="0">
                <a:ea typeface="宋体" charset="-122"/>
              </a:rPr>
              <a:t>start codon</a:t>
            </a:r>
            <a:r>
              <a:rPr lang="en-US" altLang="zh-CN" dirty="0" smtClean="0">
                <a:ea typeface="宋体" charset="-122"/>
              </a:rPr>
              <a:t>, whereas UAA, UGA and UAG are </a:t>
            </a:r>
            <a:r>
              <a:rPr lang="en-US" altLang="zh-CN" u="sng" dirty="0" smtClean="0">
                <a:ea typeface="宋体" charset="-122"/>
              </a:rPr>
              <a:t>stop codons</a:t>
            </a:r>
            <a:r>
              <a:rPr lang="en-US" altLang="zh-CN" dirty="0" smtClean="0">
                <a:ea typeface="宋体" charset="-122"/>
              </a:rPr>
              <a:t>.  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79388" y="3789363"/>
            <a:ext cx="8362950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en-US" altLang="zh-CN" sz="3200">
                <a:ea typeface="宋体" charset="-122"/>
              </a:rPr>
              <a:t>At the end of each mRNA strand there are long chains of adenosine  (adenosine Tail, poly-A tail).  </a:t>
            </a:r>
            <a:r>
              <a:rPr lang="en-US" altLang="zh-CN" sz="3200" u="sng">
                <a:ea typeface="宋体" charset="-122"/>
              </a:rPr>
              <a:t>This is so the body can detect that the m-RNA is still functional</a:t>
            </a:r>
            <a:r>
              <a:rPr lang="en-US" altLang="zh-CN" sz="3200">
                <a:ea typeface="宋体" charset="-122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342047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349500"/>
            <a:ext cx="8569325" cy="4114800"/>
          </a:xfrm>
        </p:spPr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This tells the body that this particular mRNA is </a:t>
            </a:r>
            <a:r>
              <a:rPr lang="en-US" altLang="zh-CN" u="sng" smtClean="0">
                <a:ea typeface="宋体" charset="-122"/>
              </a:rPr>
              <a:t>no longer needed</a:t>
            </a:r>
            <a:r>
              <a:rPr lang="en-US" altLang="zh-CN" smtClean="0">
                <a:ea typeface="宋体" charset="-122"/>
              </a:rPr>
              <a:t> to produce its protein.  The cell will then digest the no longer functional m-RNA (lysosomes will be involved in this process).</a:t>
            </a:r>
          </a:p>
          <a:p>
            <a:pPr eaLnBrk="1" hangingPunct="1"/>
            <a:endParaRPr lang="zh-CN" altLang="en-US" smtClean="0">
              <a:ea typeface="宋体" charset="-122"/>
            </a:endParaRPr>
          </a:p>
        </p:txBody>
      </p:sp>
      <p:sp>
        <p:nvSpPr>
          <p:cNvPr id="14339" name="Rectangle 3"/>
          <p:cNvSpPr txBox="1">
            <a:spLocks noChangeArrowheads="1"/>
          </p:cNvSpPr>
          <p:nvPr/>
        </p:nvSpPr>
        <p:spPr bwMode="auto">
          <a:xfrm>
            <a:off x="323850" y="188913"/>
            <a:ext cx="5688013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en-US" altLang="zh-CN" sz="3200">
                <a:ea typeface="宋体" charset="-122"/>
              </a:rPr>
              <a:t>When enough protein is created the adenine tail </a:t>
            </a:r>
            <a:r>
              <a:rPr lang="en-US" altLang="zh-CN" sz="3200" u="sng">
                <a:ea typeface="宋体" charset="-122"/>
              </a:rPr>
              <a:t>falls off</a:t>
            </a:r>
            <a:r>
              <a:rPr lang="en-US" altLang="zh-CN" sz="3200">
                <a:ea typeface="宋体" charset="-122"/>
              </a:rPr>
              <a:t>.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</a:pPr>
            <a:endParaRPr lang="en-US" altLang="zh-CN" sz="3200">
              <a:ea typeface="宋体" charset="-122"/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endParaRPr lang="zh-CN" altLang="en-US" sz="3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123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4087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3600" dirty="0" smtClean="0">
                <a:ea typeface="宋体" charset="-122"/>
              </a:rPr>
              <a:t>Types of RNA: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ea typeface="宋体" charset="-122"/>
              </a:rPr>
              <a:t>mRNA- Messenger RNA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ea typeface="宋体" charset="-122"/>
              </a:rPr>
              <a:t>    </a:t>
            </a:r>
            <a:r>
              <a:rPr lang="en-US" altLang="zh-CN" b="1" u="sng" dirty="0" smtClean="0">
                <a:ea typeface="宋体" charset="-122"/>
              </a:rPr>
              <a:t>Takes the DNA ‘message’ out of the nucleus</a:t>
            </a:r>
            <a:r>
              <a:rPr lang="en-US" altLang="zh-CN" u="sng" dirty="0" smtClean="0">
                <a:ea typeface="宋体" charset="-122"/>
              </a:rPr>
              <a:t>                                                                                      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b="1" dirty="0" smtClean="0">
              <a:ea typeface="宋体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dirty="0" err="1" smtClean="0">
                <a:ea typeface="宋体" charset="-122"/>
              </a:rPr>
              <a:t>tRNA</a:t>
            </a:r>
            <a:r>
              <a:rPr lang="en-US" altLang="zh-CN" b="1" dirty="0" smtClean="0">
                <a:ea typeface="宋体" charset="-122"/>
              </a:rPr>
              <a:t> –Transfer RNA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ea typeface="宋体" charset="-122"/>
              </a:rPr>
              <a:t>	</a:t>
            </a:r>
            <a:r>
              <a:rPr lang="en-US" altLang="zh-CN" b="1" u="sng" dirty="0" smtClean="0">
                <a:ea typeface="宋体" charset="-122"/>
              </a:rPr>
              <a:t>Transfers amino acids to the ribosomes to build the protein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b="1" dirty="0" smtClean="0">
              <a:ea typeface="宋体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dirty="0" err="1" smtClean="0">
                <a:ea typeface="宋体" charset="-122"/>
              </a:rPr>
              <a:t>rRNA</a:t>
            </a:r>
            <a:r>
              <a:rPr lang="en-US" altLang="zh-CN" b="1" dirty="0" smtClean="0">
                <a:ea typeface="宋体" charset="-122"/>
              </a:rPr>
              <a:t> – Ribosomal RNA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ea typeface="宋体" charset="-122"/>
              </a:rPr>
              <a:t>	</a:t>
            </a:r>
            <a:r>
              <a:rPr lang="en-US" altLang="zh-CN" b="1" u="sng" dirty="0" smtClean="0">
                <a:ea typeface="宋体" charset="-122"/>
              </a:rPr>
              <a:t>Together with proteins, forms the ribosomes where proteins are made</a:t>
            </a:r>
            <a:endParaRPr lang="en-US" altLang="zh-CN" b="1" dirty="0" smtClean="0">
              <a:ea typeface="宋体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zh-CN" dirty="0" smtClean="0">
              <a:ea typeface="宋体" charset="-122"/>
            </a:endParaRPr>
          </a:p>
          <a:p>
            <a:pPr eaLnBrk="1" hangingPunct="1"/>
            <a:endParaRPr lang="zh-CN" altLang="en-US" dirty="0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072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0"/>
            <a:ext cx="6227763" cy="6858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b="1" smtClean="0">
                <a:ea typeface="宋体" charset="-122"/>
              </a:rPr>
              <a:t>PROTEIN SYNTHESIS</a:t>
            </a:r>
          </a:p>
          <a:p>
            <a:pPr eaLnBrk="1" hangingPunct="1">
              <a:buFontTx/>
              <a:buNone/>
            </a:pPr>
            <a:r>
              <a:rPr lang="en-US" altLang="zh-CN" sz="2800" b="1" smtClean="0">
                <a:ea typeface="宋体" charset="-122"/>
              </a:rPr>
              <a:t>  </a:t>
            </a:r>
          </a:p>
          <a:p>
            <a:pPr eaLnBrk="1" hangingPunct="1">
              <a:buFontTx/>
              <a:buNone/>
            </a:pPr>
            <a:r>
              <a:rPr lang="en-US" altLang="zh-CN" sz="2800" u="sng" smtClean="0">
                <a:ea typeface="宋体" charset="-122"/>
              </a:rPr>
              <a:t>Transcription</a:t>
            </a:r>
          </a:p>
          <a:p>
            <a:pPr eaLnBrk="1" hangingPunct="1"/>
            <a:r>
              <a:rPr lang="en-US" altLang="zh-CN" sz="2800" smtClean="0">
                <a:ea typeface="宋体" charset="-122"/>
              </a:rPr>
              <a:t> The first step of protein synthesis is called transcription.  </a:t>
            </a:r>
          </a:p>
          <a:p>
            <a:pPr eaLnBrk="1" hangingPunct="1"/>
            <a:endParaRPr lang="en-US" altLang="zh-CN" sz="2800" smtClean="0">
              <a:ea typeface="宋体" charset="-122"/>
            </a:endParaRPr>
          </a:p>
          <a:p>
            <a:pPr eaLnBrk="1" hangingPunct="1"/>
            <a:r>
              <a:rPr lang="en-US" altLang="zh-CN" sz="2800" smtClean="0">
                <a:ea typeface="宋体" charset="-122"/>
              </a:rPr>
              <a:t>Transcription is the </a:t>
            </a:r>
            <a:r>
              <a:rPr lang="en-US" altLang="zh-CN" sz="2800" u="sng" smtClean="0">
                <a:ea typeface="宋体" charset="-122"/>
              </a:rPr>
              <a:t>process of taking the genetic message from DNA and converting it into mRNA</a:t>
            </a:r>
            <a:r>
              <a:rPr lang="en-US" altLang="zh-CN" sz="2800" smtClean="0">
                <a:ea typeface="宋体" charset="-122"/>
              </a:rPr>
              <a:t>.</a:t>
            </a:r>
          </a:p>
          <a:p>
            <a:pPr eaLnBrk="1" hangingPunct="1"/>
            <a:endParaRPr lang="en-US" altLang="zh-CN" sz="2800" smtClean="0">
              <a:ea typeface="宋体" charset="-122"/>
            </a:endParaRPr>
          </a:p>
          <a:p>
            <a:pPr eaLnBrk="1" hangingPunct="1"/>
            <a:r>
              <a:rPr lang="en-US" altLang="zh-CN" sz="2800" smtClean="0">
                <a:ea typeface="宋体" charset="-122"/>
              </a:rPr>
              <a:t>Only RNA can </a:t>
            </a:r>
            <a:r>
              <a:rPr lang="en-US" altLang="zh-CN" sz="2800" u="sng" smtClean="0">
                <a:ea typeface="宋体" charset="-122"/>
              </a:rPr>
              <a:t>leave the nucleus</a:t>
            </a:r>
            <a:r>
              <a:rPr lang="en-US" altLang="zh-CN" sz="2800" smtClean="0">
                <a:ea typeface="宋体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3273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0"/>
            <a:ext cx="4716463" cy="6858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b="1" smtClean="0">
                <a:ea typeface="宋体" charset="-122"/>
              </a:rPr>
              <a:t>PROTEIN SYNTHESIS</a:t>
            </a:r>
          </a:p>
          <a:p>
            <a:pPr eaLnBrk="1" hangingPunct="1">
              <a:buFontTx/>
              <a:buNone/>
            </a:pPr>
            <a:r>
              <a:rPr lang="en-US" altLang="zh-CN" sz="2800" b="1" smtClean="0">
                <a:ea typeface="宋体" charset="-122"/>
              </a:rPr>
              <a:t>  </a:t>
            </a:r>
          </a:p>
          <a:p>
            <a:pPr eaLnBrk="1" hangingPunct="1"/>
            <a:r>
              <a:rPr lang="en-US" altLang="zh-CN" sz="2800" smtClean="0">
                <a:ea typeface="宋体" charset="-122"/>
              </a:rPr>
              <a:t> A.    The gene in DNA is selected, </a:t>
            </a:r>
            <a:r>
              <a:rPr lang="en-US" altLang="zh-CN" sz="2800" u="sng" smtClean="0">
                <a:ea typeface="宋体" charset="-122"/>
              </a:rPr>
              <a:t>isolated and uncoiled by enzymes</a:t>
            </a:r>
            <a:r>
              <a:rPr lang="en-US" altLang="zh-CN" sz="2800" smtClean="0">
                <a:ea typeface="宋体" charset="-122"/>
              </a:rPr>
              <a:t>. The gene codes for the </a:t>
            </a:r>
            <a:r>
              <a:rPr lang="en-US" altLang="zh-CN" sz="2800" u="sng" smtClean="0">
                <a:ea typeface="宋体" charset="-122"/>
              </a:rPr>
              <a:t>protein</a:t>
            </a:r>
            <a:r>
              <a:rPr lang="en-US" altLang="zh-CN" sz="2800" smtClean="0">
                <a:ea typeface="宋体" charset="-122"/>
              </a:rPr>
              <a:t> that will be eventually produced.  </a:t>
            </a:r>
          </a:p>
          <a:p>
            <a:pPr eaLnBrk="1" hangingPunct="1"/>
            <a:endParaRPr lang="en-US" altLang="zh-CN" sz="2800" smtClean="0">
              <a:ea typeface="宋体" charset="-122"/>
            </a:endParaRPr>
          </a:p>
          <a:p>
            <a:pPr eaLnBrk="1" hangingPunct="1"/>
            <a:r>
              <a:rPr lang="en-US" altLang="zh-CN" sz="2800" smtClean="0">
                <a:ea typeface="宋体" charset="-122"/>
              </a:rPr>
              <a:t>B.     The gene is then </a:t>
            </a:r>
            <a:r>
              <a:rPr lang="en-US" altLang="zh-CN" sz="2800" u="sng" smtClean="0">
                <a:ea typeface="宋体" charset="-122"/>
              </a:rPr>
              <a:t>unzipped</a:t>
            </a:r>
            <a:r>
              <a:rPr lang="en-US" altLang="zh-CN" sz="2800" smtClean="0">
                <a:ea typeface="宋体" charset="-122"/>
              </a:rPr>
              <a:t> by enzymes.  (H bonds broken between bases)</a:t>
            </a:r>
          </a:p>
        </p:txBody>
      </p:sp>
      <p:pic>
        <p:nvPicPr>
          <p:cNvPr id="17411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463" y="0"/>
            <a:ext cx="4427537" cy="6858000"/>
          </a:xfrm>
          <a:noFill/>
        </p:spPr>
      </p:pic>
    </p:spTree>
    <p:extLst>
      <p:ext uri="{BB962C8B-B14F-4D97-AF65-F5344CB8AC3E}">
        <p14:creationId xmlns:p14="http://schemas.microsoft.com/office/powerpoint/2010/main" val="113003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88913"/>
            <a:ext cx="4643438" cy="6669087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ea typeface="宋体" charset="-122"/>
              </a:rPr>
              <a:t>C.     Free – floating </a:t>
            </a:r>
            <a:r>
              <a:rPr lang="en-US" altLang="zh-CN" sz="2800" u="sng" dirty="0" smtClean="0">
                <a:ea typeface="宋体" charset="-122"/>
              </a:rPr>
              <a:t>nucleotides</a:t>
            </a:r>
            <a:r>
              <a:rPr lang="en-US" altLang="zh-CN" sz="2800" dirty="0" smtClean="0">
                <a:ea typeface="宋体" charset="-122"/>
              </a:rPr>
              <a:t> join complementary to the selected gene.</a:t>
            </a:r>
          </a:p>
          <a:p>
            <a:pPr eaLnBrk="1" hangingPunct="1">
              <a:buFontTx/>
              <a:buNone/>
            </a:pPr>
            <a:endParaRPr lang="en-US" altLang="zh-CN" sz="2800" dirty="0" smtClean="0">
              <a:ea typeface="宋体" charset="-122"/>
            </a:endParaRPr>
          </a:p>
          <a:p>
            <a:pPr eaLnBrk="1" hangingPunct="1">
              <a:buFontTx/>
              <a:buNone/>
            </a:pPr>
            <a:r>
              <a:rPr lang="en-US" altLang="zh-CN" sz="2800" dirty="0" smtClean="0">
                <a:ea typeface="宋体" charset="-122"/>
              </a:rPr>
              <a:t>   This DNA strand is called the </a:t>
            </a:r>
            <a:r>
              <a:rPr lang="en-US" altLang="zh-CN" sz="2800" u="sng" dirty="0" smtClean="0">
                <a:ea typeface="宋体" charset="-122"/>
              </a:rPr>
              <a:t>template</a:t>
            </a:r>
            <a:r>
              <a:rPr lang="en-US" altLang="zh-CN" sz="2800" dirty="0" smtClean="0">
                <a:ea typeface="宋体" charset="-122"/>
              </a:rPr>
              <a:t>.</a:t>
            </a:r>
          </a:p>
          <a:p>
            <a:pPr eaLnBrk="1" hangingPunct="1">
              <a:buFontTx/>
              <a:buNone/>
            </a:pPr>
            <a:r>
              <a:rPr lang="en-US" altLang="zh-CN" sz="2800" dirty="0" smtClean="0">
                <a:ea typeface="宋体" charset="-122"/>
              </a:rPr>
              <a:t>  </a:t>
            </a:r>
          </a:p>
          <a:p>
            <a:pPr eaLnBrk="1" hangingPunct="1">
              <a:buFontTx/>
              <a:buNone/>
            </a:pPr>
            <a:r>
              <a:rPr lang="en-US" altLang="zh-CN" sz="2800" dirty="0" smtClean="0">
                <a:ea typeface="宋体" charset="-122"/>
              </a:rPr>
              <a:t>   **Uracil joins to adenine always in RNA.  There is no </a:t>
            </a:r>
            <a:r>
              <a:rPr lang="en-US" altLang="zh-CN" sz="2800" u="sng" dirty="0" smtClean="0">
                <a:ea typeface="宋体" charset="-122"/>
              </a:rPr>
              <a:t>thymine</a:t>
            </a:r>
            <a:r>
              <a:rPr lang="en-US" altLang="zh-CN" sz="2800" dirty="0" smtClean="0">
                <a:ea typeface="宋体" charset="-122"/>
              </a:rPr>
              <a:t> in RNA**</a:t>
            </a:r>
          </a:p>
        </p:txBody>
      </p:sp>
      <p:pic>
        <p:nvPicPr>
          <p:cNvPr id="18435" name="Picture 4" descr="dnatranscription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7984" y="0"/>
            <a:ext cx="4737364" cy="6858000"/>
          </a:xfrm>
          <a:noFill/>
        </p:spPr>
      </p:pic>
    </p:spTree>
    <p:extLst>
      <p:ext uri="{BB962C8B-B14F-4D97-AF65-F5344CB8AC3E}">
        <p14:creationId xmlns:p14="http://schemas.microsoft.com/office/powerpoint/2010/main" val="222214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0"/>
            <a:ext cx="7308850" cy="4724400"/>
          </a:xfrm>
        </p:spPr>
        <p:txBody>
          <a:bodyPr/>
          <a:lstStyle/>
          <a:p>
            <a:pPr marL="609600" indent="-609600" eaLnBrk="1" hangingPunct="1"/>
            <a:r>
              <a:rPr lang="en-US" altLang="zh-CN" sz="2800" smtClean="0">
                <a:ea typeface="宋体" charset="-122"/>
              </a:rPr>
              <a:t>D.      The Ribose – Phosphates join together to complete the backbone. The </a:t>
            </a:r>
            <a:r>
              <a:rPr lang="en-US" altLang="zh-CN" sz="2800" u="sng" smtClean="0">
                <a:ea typeface="宋体" charset="-122"/>
              </a:rPr>
              <a:t>hydrogen bond </a:t>
            </a:r>
            <a:r>
              <a:rPr lang="en-US" altLang="zh-CN" sz="2800" smtClean="0">
                <a:ea typeface="宋体" charset="-122"/>
              </a:rPr>
              <a:t>that is temporarily formed breaks by enzymes and is pulled </a:t>
            </a:r>
            <a:r>
              <a:rPr lang="en-US" altLang="zh-CN" sz="2800" u="sng" smtClean="0">
                <a:ea typeface="宋体" charset="-122"/>
              </a:rPr>
              <a:t>out of the DNA strand</a:t>
            </a:r>
            <a:r>
              <a:rPr lang="en-US" altLang="zh-CN" sz="2800" smtClean="0">
                <a:ea typeface="宋体" charset="-122"/>
              </a:rPr>
              <a:t>.  </a:t>
            </a:r>
            <a:r>
              <a:rPr lang="en-US" altLang="zh-CN" sz="2800" b="1" smtClean="0">
                <a:ea typeface="宋体" charset="-122"/>
              </a:rPr>
              <a:t>We now have an mRNA strand. Steps A, B, C and D = Transcription</a:t>
            </a:r>
          </a:p>
        </p:txBody>
      </p:sp>
      <p:pic>
        <p:nvPicPr>
          <p:cNvPr id="19459" name="Picture 4" descr="dnatranscription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682" y="2924944"/>
            <a:ext cx="4968875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131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 smtClean="0"/>
              <a:t>Demonstrate an understanding of the process of protein synthesis, including:</a:t>
            </a:r>
          </a:p>
          <a:p>
            <a:pPr lvl="1"/>
            <a:r>
              <a:rPr lang="en-US" sz="2800" dirty="0" smtClean="0"/>
              <a:t>Identify the roles of DNA, messenger RNA (mRNA), transfer RNA (</a:t>
            </a:r>
            <a:r>
              <a:rPr lang="en-US" sz="2800" dirty="0" err="1" smtClean="0"/>
              <a:t>tRNA</a:t>
            </a:r>
            <a:r>
              <a:rPr lang="en-US" sz="2800" dirty="0" smtClean="0"/>
              <a:t>), and ribosomes in the process of transcription and translation, including initiation, elongation, and termination</a:t>
            </a:r>
          </a:p>
          <a:p>
            <a:pPr lvl="1"/>
            <a:r>
              <a:rPr lang="en-US" sz="2800" dirty="0" smtClean="0"/>
              <a:t>Determine the sequence of amino acids coded for by a specific DNA sequence (genetic code), given a table of mRNA codons</a:t>
            </a:r>
          </a:p>
          <a:p>
            <a:pPr lvl="1"/>
            <a:r>
              <a:rPr lang="en-US" sz="2800" dirty="0" smtClean="0"/>
              <a:t>Identify the complementary nature of the mRNA codon and the </a:t>
            </a:r>
            <a:r>
              <a:rPr lang="en-US" sz="2800" dirty="0" err="1" smtClean="0"/>
              <a:t>tRNA</a:t>
            </a:r>
            <a:r>
              <a:rPr lang="en-US" sz="2800" dirty="0" smtClean="0"/>
              <a:t> anti-codon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0"/>
            <a:ext cx="9144000" cy="60213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mtClean="0">
                <a:ea typeface="宋体" charset="-122"/>
              </a:rPr>
              <a:t>E.     mRNA is released (Enzymes break the H-bonds).  DNA  </a:t>
            </a:r>
            <a:r>
              <a:rPr lang="en-US" altLang="zh-CN" u="sng" smtClean="0">
                <a:ea typeface="宋体" charset="-122"/>
              </a:rPr>
              <a:t>joins</a:t>
            </a:r>
            <a:r>
              <a:rPr lang="en-US" altLang="zh-CN" smtClean="0">
                <a:ea typeface="宋体" charset="-122"/>
              </a:rPr>
              <a:t> back together. 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mtClean="0">
                <a:ea typeface="宋体" charset="-122"/>
              </a:rPr>
              <a:t> mRNA is first processed (</a:t>
            </a:r>
            <a:r>
              <a:rPr lang="en-US" altLang="zh-CN" u="sng" smtClean="0">
                <a:ea typeface="宋体" charset="-122"/>
              </a:rPr>
              <a:t>cap &amp; poly-A tail added, non-coding introns are removed</a:t>
            </a:r>
            <a:r>
              <a:rPr lang="en-US" altLang="zh-CN" smtClean="0">
                <a:ea typeface="宋体" charset="-122"/>
              </a:rPr>
              <a:t>) so it can leave the nucleus then passes through the </a:t>
            </a:r>
            <a:r>
              <a:rPr lang="en-US" altLang="zh-CN" u="sng" smtClean="0">
                <a:ea typeface="宋体" charset="-122"/>
              </a:rPr>
              <a:t>nuclear envelope</a:t>
            </a:r>
            <a:r>
              <a:rPr lang="en-US" altLang="zh-CN" smtClean="0">
                <a:ea typeface="宋体" charset="-122"/>
              </a:rPr>
              <a:t> through the nuclear pores into the cytoplasm.</a:t>
            </a:r>
          </a:p>
        </p:txBody>
      </p:sp>
      <p:sp>
        <p:nvSpPr>
          <p:cNvPr id="20483" name="Rectangle 3" descr="P495-02"/>
          <p:cNvSpPr>
            <a:spLocks noGrp="1" noChangeAspect="1" noChangeArrowheads="1"/>
          </p:cNvSpPr>
          <p:nvPr isPhoto="1"/>
        </p:nvSpPr>
        <p:spPr bwMode="auto">
          <a:xfrm>
            <a:off x="2267744" y="2656171"/>
            <a:ext cx="4783137" cy="27813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715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9"/>
          <p:cNvSpPr txBox="1">
            <a:spLocks noChangeArrowheads="1"/>
          </p:cNvSpPr>
          <p:nvPr/>
        </p:nvSpPr>
        <p:spPr bwMode="auto">
          <a:xfrm>
            <a:off x="0" y="1341438"/>
            <a:ext cx="864235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zh-CN" altLang="en-US" sz="3200">
                <a:ea typeface="宋体" charset="-122"/>
              </a:rPr>
              <a:t> </a:t>
            </a:r>
            <a:r>
              <a:rPr lang="en-US" altLang="zh-CN" sz="3200">
                <a:ea typeface="宋体" charset="-122"/>
              </a:rPr>
              <a:t>F.     DNA recoils back up into its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altLang="zh-CN" sz="3200">
                <a:ea typeface="宋体" charset="-122"/>
              </a:rPr>
              <a:t>  </a:t>
            </a:r>
            <a:r>
              <a:rPr lang="en-US" altLang="zh-CN" sz="3200" u="sng">
                <a:ea typeface="宋体" charset="-122"/>
              </a:rPr>
              <a:t>double helix shape </a:t>
            </a:r>
            <a:r>
              <a:rPr lang="en-US" altLang="zh-CN" sz="3200">
                <a:ea typeface="宋体" charset="-122"/>
              </a:rPr>
              <a:t>with the help of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altLang="zh-CN" sz="3200">
                <a:ea typeface="宋体" charset="-122"/>
              </a:rPr>
              <a:t>  enzymes.</a:t>
            </a:r>
          </a:p>
          <a:p>
            <a:pPr>
              <a:spcBef>
                <a:spcPct val="50000"/>
              </a:spcBef>
            </a:pPr>
            <a:r>
              <a:rPr lang="en-US" altLang="zh-CN" sz="3200">
                <a:ea typeface="宋体" charset="-122"/>
              </a:rPr>
              <a:t> </a:t>
            </a:r>
            <a:r>
              <a:rPr lang="en-US" altLang="zh-CN" sz="3200" u="sng">
                <a:ea typeface="宋体" charset="-122"/>
                <a:hlinkClick r:id="rId2"/>
              </a:rPr>
              <a:t>transcription animation</a:t>
            </a:r>
            <a:endParaRPr lang="en-US" altLang="zh-CN" sz="3200" u="sng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309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5580063" y="2276475"/>
            <a:ext cx="3384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CA"/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5508625" y="3357563"/>
            <a:ext cx="23034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CA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0" y="0"/>
            <a:ext cx="7740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</a:pPr>
            <a:r>
              <a:rPr lang="en-US" altLang="zh-CN" sz="2800" b="1">
                <a:ea typeface="宋体" charset="-122"/>
              </a:rPr>
              <a:t>PROTEIN SYNTHESIS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</a:pPr>
            <a:r>
              <a:rPr lang="en-US" altLang="zh-CN" sz="2800" b="1">
                <a:ea typeface="宋体" charset="-122"/>
              </a:rPr>
              <a:t>  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</a:pPr>
            <a:r>
              <a:rPr lang="en-US" altLang="zh-CN" sz="2800" u="sng">
                <a:ea typeface="宋体" charset="-122"/>
              </a:rPr>
              <a:t>Translation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en-US" altLang="zh-CN" sz="2800">
                <a:ea typeface="宋体" charset="-122"/>
              </a:rPr>
              <a:t>The second step in protein synthesis is called translation.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endParaRPr lang="en-US" altLang="zh-CN" sz="2800">
              <a:ea typeface="宋体" charset="-122"/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en-US" altLang="zh-CN" sz="2800">
                <a:ea typeface="宋体" charset="-122"/>
              </a:rPr>
              <a:t>Translation is the process of </a:t>
            </a:r>
            <a:r>
              <a:rPr lang="en-US" altLang="zh-CN" sz="2800" u="sng">
                <a:ea typeface="宋体" charset="-122"/>
              </a:rPr>
              <a:t>reading the code, codon by codon, and adding the corresponding amino acids to a growing polypeptide</a:t>
            </a:r>
            <a:r>
              <a:rPr lang="en-US" altLang="zh-CN" sz="2800">
                <a:ea typeface="宋体" charset="-122"/>
              </a:rPr>
              <a:t> (protein). It occurs in 3 steps.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endParaRPr lang="en-US" altLang="zh-CN" sz="2800">
              <a:ea typeface="宋体" charset="-122"/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en-US" altLang="zh-CN" sz="2800">
                <a:ea typeface="宋体" charset="-122"/>
              </a:rPr>
              <a:t>Translation </a:t>
            </a:r>
            <a:r>
              <a:rPr lang="en-US" altLang="zh-CN" sz="2800" u="sng">
                <a:ea typeface="宋体" charset="-122"/>
              </a:rPr>
              <a:t>occurs at ribosomes</a:t>
            </a:r>
            <a:r>
              <a:rPr lang="en-US" altLang="zh-CN" sz="2800">
                <a:ea typeface="宋体" charset="-122"/>
              </a:rPr>
              <a:t>.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</a:pPr>
            <a:r>
              <a:rPr lang="en-US" altLang="zh-CN" sz="2800">
                <a:ea typeface="宋体" charset="-122"/>
              </a:rPr>
              <a:t>      (cytoplasm or RER)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endParaRPr lang="en-US" altLang="zh-CN" sz="28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715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6948488" cy="30686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zh-CN" altLang="en-US" sz="3600" b="1" smtClean="0">
              <a:ea typeface="宋体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mtClean="0">
                <a:ea typeface="宋体" charset="-122"/>
              </a:rPr>
              <a:t>G.  Step 1 - Initiation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mtClean="0">
                <a:ea typeface="宋体" charset="-122"/>
              </a:rPr>
              <a:t>  mRNA becomes associated with a ribosome which are made up of ribosomal RNA (rRNA) and proteins.</a:t>
            </a:r>
            <a:r>
              <a:rPr lang="en-US" altLang="zh-CN" sz="3600" smtClean="0">
                <a:ea typeface="宋体" charset="-122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5508625" y="3357563"/>
            <a:ext cx="23034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CA"/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4787900" y="3429000"/>
            <a:ext cx="403225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atin typeface="Arial" charset="0"/>
                <a:ea typeface="宋体" charset="-122"/>
              </a:rPr>
              <a:t>When the mRNA comes near the two subunits, the large one catches the mRNA in the smaller one. </a:t>
            </a:r>
          </a:p>
        </p:txBody>
      </p:sp>
      <p:pic>
        <p:nvPicPr>
          <p:cNvPr id="6" name="Picture 5" descr="mad86751_24_11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62405"/>
            <a:ext cx="3920585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5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3850" y="836613"/>
            <a:ext cx="9576370" cy="1150937"/>
          </a:xfrm>
        </p:spPr>
        <p:txBody>
          <a:bodyPr>
            <a:normAutofit fontScale="85000" lnSpcReduction="20000"/>
          </a:bodyPr>
          <a:lstStyle/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zh-CN" altLang="en-US" sz="2800" dirty="0" smtClean="0">
                <a:ea typeface="宋体" charset="-122"/>
              </a:rPr>
              <a:t>      </a:t>
            </a:r>
            <a:r>
              <a:rPr lang="en-US" altLang="zh-CN" sz="2800" dirty="0" smtClean="0">
                <a:ea typeface="宋体" charset="-122"/>
              </a:rPr>
              <a:t>H.  The ribosome reads the first codon (</a:t>
            </a:r>
            <a:r>
              <a:rPr lang="en-US" altLang="zh-CN" sz="2800" u="sng" dirty="0" smtClean="0">
                <a:ea typeface="宋体" charset="-122"/>
              </a:rPr>
              <a:t>first three bases – start codon methionine – AUG</a:t>
            </a:r>
            <a:r>
              <a:rPr lang="en-US" altLang="zh-CN" sz="2800" dirty="0" smtClean="0">
                <a:ea typeface="宋体" charset="-122"/>
              </a:rPr>
              <a:t>).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en-US" altLang="zh-CN" sz="2800" dirty="0" smtClean="0">
              <a:ea typeface="宋体" charset="-122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altLang="zh-CN" sz="2800" dirty="0" smtClean="0">
                <a:ea typeface="宋体" charset="-122"/>
              </a:rPr>
              <a:t>. </a:t>
            </a:r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323850" y="3141663"/>
            <a:ext cx="6408738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altLang="zh-CN" sz="2800">
                <a:ea typeface="宋体" charset="-122"/>
              </a:rPr>
              <a:t>tRNA contains a set of bases which are complementary to the bases on the mRNA.  tRNA bases are called </a:t>
            </a:r>
            <a:r>
              <a:rPr lang="en-US" altLang="zh-CN" sz="2800" u="sng">
                <a:ea typeface="宋体" charset="-122"/>
              </a:rPr>
              <a:t>anticodons</a:t>
            </a:r>
            <a:r>
              <a:rPr lang="en-US" altLang="zh-CN" sz="2800">
                <a:ea typeface="宋体" charset="-122"/>
              </a:rPr>
              <a:t>.  The ribosome bonds the </a:t>
            </a:r>
            <a:r>
              <a:rPr lang="en-US" altLang="zh-CN" sz="2800" u="sng">
                <a:ea typeface="宋体" charset="-122"/>
              </a:rPr>
              <a:t>codon to the anticodon. </a:t>
            </a:r>
          </a:p>
        </p:txBody>
      </p:sp>
      <p:pic>
        <p:nvPicPr>
          <p:cNvPr id="24580" name="Picture 5" descr="mad86751_24_09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2781300"/>
            <a:ext cx="1511300" cy="391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106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5604" name="Rectangle 3" descr="P498-01"/>
          <p:cNvSpPr>
            <a:spLocks noGrp="1" noChangeAspect="1" noChangeArrowheads="1"/>
          </p:cNvSpPr>
          <p:nvPr isPhoto="1"/>
        </p:nvSpPr>
        <p:spPr bwMode="auto">
          <a:xfrm>
            <a:off x="1258888" y="0"/>
            <a:ext cx="6049962" cy="674528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6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743200"/>
            <a:ext cx="91440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mtClean="0">
                <a:ea typeface="宋体" charset="-122"/>
              </a:rPr>
              <a:t>  </a:t>
            </a:r>
            <a:r>
              <a:rPr lang="en-US" altLang="zh-CN" sz="2800" smtClean="0">
                <a:ea typeface="宋体" charset="-122"/>
              </a:rPr>
              <a:t>The A.A. from the first tRNA is joined to the A.A. on the new tRNA.  The first tRNA is released and goes off to find another identical amino acid.   </a:t>
            </a:r>
          </a:p>
          <a:p>
            <a:pPr eaLnBrk="1" hangingPunct="1">
              <a:buFontTx/>
              <a:buNone/>
            </a:pPr>
            <a:r>
              <a:rPr lang="en-US" altLang="zh-CN" sz="2800" smtClean="0">
                <a:ea typeface="宋体" charset="-122"/>
              </a:rPr>
              <a:t>  </a:t>
            </a:r>
          </a:p>
          <a:p>
            <a:pPr eaLnBrk="1" hangingPunct="1"/>
            <a:endParaRPr lang="zh-CN" altLang="en-US" sz="2800" smtClean="0">
              <a:ea typeface="宋体" charset="-122"/>
            </a:endParaRP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323850" y="188913"/>
            <a:ext cx="6985000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71500" indent="-57150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AutoNum type="romanUcPeriod"/>
            </a:pPr>
            <a:r>
              <a:rPr lang="en-US" altLang="zh-CN" sz="2800">
                <a:ea typeface="宋体" charset="-122"/>
              </a:rPr>
              <a:t>Step 2 – Elongation</a:t>
            </a:r>
          </a:p>
          <a:p>
            <a:pPr>
              <a:spcBef>
                <a:spcPct val="50000"/>
              </a:spcBef>
            </a:pPr>
            <a:r>
              <a:rPr lang="en-US" altLang="zh-CN" sz="2800">
                <a:ea typeface="宋体" charset="-122"/>
              </a:rPr>
              <a:t> The ribosome moves to the next </a:t>
            </a:r>
            <a:r>
              <a:rPr lang="en-US" altLang="zh-CN" sz="2800" u="sng">
                <a:ea typeface="宋体" charset="-122"/>
              </a:rPr>
              <a:t>codon</a:t>
            </a:r>
            <a:r>
              <a:rPr lang="en-US" altLang="zh-CN" sz="2800">
                <a:ea typeface="宋体" charset="-122"/>
              </a:rPr>
              <a:t>. A complementary tRNA  arrives with an amino acid then joins to the mRNA codon.</a:t>
            </a:r>
          </a:p>
        </p:txBody>
      </p:sp>
    </p:spTree>
    <p:extLst>
      <p:ext uri="{BB962C8B-B14F-4D97-AF65-F5344CB8AC3E}">
        <p14:creationId xmlns:p14="http://schemas.microsoft.com/office/powerpoint/2010/main" val="130208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9144000" cy="362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516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translation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  <p:extLst>
      <p:ext uri="{BB962C8B-B14F-4D97-AF65-F5344CB8AC3E}">
        <p14:creationId xmlns:p14="http://schemas.microsoft.com/office/powerpoint/2010/main" val="72616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0" y="0"/>
            <a:ext cx="7667625" cy="5794375"/>
          </a:xfrm>
        </p:spPr>
        <p:txBody>
          <a:bodyPr/>
          <a:lstStyle/>
          <a:p>
            <a:endParaRPr lang="zh-CN" altLang="en-US" smtClean="0">
              <a:ea typeface="宋体" charset="-122"/>
            </a:endParaRPr>
          </a:p>
          <a:p>
            <a:pPr>
              <a:buFontTx/>
              <a:buNone/>
            </a:pPr>
            <a:r>
              <a:rPr lang="en-US" altLang="zh-CN" smtClean="0">
                <a:ea typeface="宋体" charset="-122"/>
              </a:rPr>
              <a:t>J. Step 3 – Termination</a:t>
            </a:r>
          </a:p>
          <a:p>
            <a:pPr>
              <a:buFontTx/>
              <a:buNone/>
            </a:pPr>
            <a:r>
              <a:rPr lang="en-US" altLang="zh-CN" smtClean="0">
                <a:ea typeface="宋体" charset="-122"/>
              </a:rPr>
              <a:t>The ribosome continues to read the mRNA and the </a:t>
            </a:r>
            <a:r>
              <a:rPr lang="en-US" altLang="zh-CN" u="sng" smtClean="0">
                <a:ea typeface="宋体" charset="-122"/>
              </a:rPr>
              <a:t>polypeptide </a:t>
            </a:r>
            <a:r>
              <a:rPr lang="en-US" altLang="zh-CN" smtClean="0">
                <a:ea typeface="宋体" charset="-122"/>
              </a:rPr>
              <a:t>chain grows until a </a:t>
            </a:r>
            <a:r>
              <a:rPr lang="en-US" altLang="zh-CN" u="sng" smtClean="0">
                <a:ea typeface="宋体" charset="-122"/>
              </a:rPr>
              <a:t>terminator</a:t>
            </a:r>
            <a:r>
              <a:rPr lang="en-US" altLang="zh-CN" smtClean="0">
                <a:ea typeface="宋体" charset="-122"/>
              </a:rPr>
              <a:t> codon (stop codon) is reached.  The finished polypeptide is released.</a:t>
            </a:r>
          </a:p>
        </p:txBody>
      </p:sp>
    </p:spTree>
    <p:extLst>
      <p:ext uri="{BB962C8B-B14F-4D97-AF65-F5344CB8AC3E}">
        <p14:creationId xmlns:p14="http://schemas.microsoft.com/office/powerpoint/2010/main" val="223666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4000" b="1" smtClean="0">
                <a:ea typeface="宋体" charset="-122"/>
              </a:rPr>
              <a:t>DNA VS RNA</a:t>
            </a:r>
            <a:endParaRPr lang="en-US" altLang="zh-CN" sz="4000" smtClean="0">
              <a:ea typeface="宋体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smtClean="0">
                <a:ea typeface="宋体" charset="-122"/>
              </a:rPr>
              <a:t>Both are nucleic acids made up of nucleotides.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z="2800" smtClean="0">
              <a:ea typeface="宋体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b="1" smtClean="0">
                <a:ea typeface="宋体" charset="-122"/>
              </a:rPr>
              <a:t>DNA					 RNA (Ribonucleic Acid)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b="1" smtClean="0">
                <a:ea typeface="宋体" charset="-122"/>
              </a:rPr>
              <a:t>(Deoxyribonucleic Acid)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000" smtClean="0">
                <a:ea typeface="宋体" charset="-122"/>
              </a:rPr>
              <a:t>1.  Sugar is deoxyribose 		    Sugar is ribose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000" smtClean="0">
                <a:ea typeface="宋体" charset="-122"/>
              </a:rPr>
              <a:t>	      (5 carbon)				(5 carbon)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000" smtClean="0">
                <a:ea typeface="宋体" charset="-122"/>
              </a:rPr>
              <a:t>2.  Double stranded			    Single stranded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000" smtClean="0">
                <a:ea typeface="宋体" charset="-122"/>
              </a:rPr>
              <a:t>3.  Found only in the nucleus 	    Found in nucleus and 							cytoplasm.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000" smtClean="0">
                <a:ea typeface="宋体" charset="-122"/>
              </a:rPr>
              <a:t>4.  Bases:				     Bases: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000" smtClean="0">
                <a:ea typeface="宋体" charset="-122"/>
              </a:rPr>
              <a:t>		A – Adenine				A, C, G, but not T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000" smtClean="0">
                <a:ea typeface="宋体" charset="-122"/>
              </a:rPr>
              <a:t>		C– Cytosine                                  Thymine is replaced by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000" smtClean="0">
                <a:ea typeface="宋体" charset="-122"/>
              </a:rPr>
              <a:t>		G – Guanine                                  U – Uracil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000" smtClean="0">
                <a:ea typeface="宋体" charset="-122"/>
              </a:rPr>
              <a:t>		T – Thymine					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000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870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0723" name="Rectangle 3" descr="P499-02"/>
          <p:cNvSpPr>
            <a:spLocks noGrp="1" noChangeAspect="1" noChangeArrowheads="1"/>
          </p:cNvSpPr>
          <p:nvPr isPhoto="1"/>
        </p:nvSpPr>
        <p:spPr bwMode="auto">
          <a:xfrm>
            <a:off x="251520" y="0"/>
            <a:ext cx="5989638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16216" y="177281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Translation video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3027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333375"/>
            <a:ext cx="6300788" cy="1989138"/>
          </a:xfrm>
        </p:spPr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The mRNA will disintegrate or be read by more ribosomes.  (mass  production of identical proteins)</a:t>
            </a:r>
          </a:p>
        </p:txBody>
      </p:sp>
      <p:sp>
        <p:nvSpPr>
          <p:cNvPr id="25603" name="Text Box 8"/>
          <p:cNvSpPr txBox="1">
            <a:spLocks noChangeArrowheads="1"/>
          </p:cNvSpPr>
          <p:nvPr/>
        </p:nvSpPr>
        <p:spPr bwMode="auto">
          <a:xfrm>
            <a:off x="179388" y="3933825"/>
            <a:ext cx="8748712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</a:pPr>
            <a:r>
              <a:rPr lang="en-US" altLang="zh-CN" sz="2800">
                <a:ea typeface="宋体" charset="-122"/>
              </a:rPr>
              <a:t>Many ribosomes may be found together, </a:t>
            </a:r>
            <a:r>
              <a:rPr lang="en-US" altLang="zh-CN" sz="2800" u="sng">
                <a:ea typeface="宋体" charset="-122"/>
              </a:rPr>
              <a:t>all reading the same mRNA</a:t>
            </a:r>
            <a:r>
              <a:rPr lang="en-US" altLang="zh-CN" sz="2800">
                <a:ea typeface="宋体" charset="-122"/>
              </a:rPr>
              <a:t>.  This group of ribosomes is called a </a:t>
            </a:r>
            <a:r>
              <a:rPr lang="en-US" altLang="zh-CN" sz="2800" u="sng">
                <a:ea typeface="宋体" charset="-122"/>
              </a:rPr>
              <a:t>polyribosome.</a:t>
            </a:r>
            <a:r>
              <a:rPr lang="en-US" altLang="zh-CN" sz="2800">
                <a:ea typeface="宋体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3046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CA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CA" smtClean="0"/>
          </a:p>
        </p:txBody>
      </p:sp>
      <p:pic>
        <p:nvPicPr>
          <p:cNvPr id="32772" name="Picture 4" descr="translation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715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Translation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2014538"/>
            <a:ext cx="6769100" cy="4843462"/>
          </a:xfrm>
          <a:noFill/>
        </p:spPr>
      </p:pic>
      <p:sp>
        <p:nvSpPr>
          <p:cNvPr id="33795" name="Text Box 7"/>
          <p:cNvSpPr txBox="1">
            <a:spLocks noChangeArrowheads="1"/>
          </p:cNvSpPr>
          <p:nvPr/>
        </p:nvSpPr>
        <p:spPr bwMode="auto">
          <a:xfrm>
            <a:off x="0" y="0"/>
            <a:ext cx="7092950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r>
              <a:rPr lang="en-US" altLang="zh-CN" sz="2800" b="1">
                <a:ea typeface="宋体" charset="-122"/>
                <a:hlinkClick r:id="rId3"/>
              </a:rPr>
              <a:t>TRANSLATION</a:t>
            </a:r>
            <a:endParaRPr lang="en-US" altLang="zh-CN" sz="2800" b="1">
              <a:ea typeface="宋体" charset="-122"/>
            </a:endParaRPr>
          </a:p>
          <a:p>
            <a:r>
              <a:rPr lang="en-US" altLang="zh-CN" sz="2800">
                <a:ea typeface="宋体" charset="-122"/>
              </a:rPr>
              <a:t>The maximum number of tRNA on a ribosome at one time is </a:t>
            </a:r>
            <a:r>
              <a:rPr lang="en-US" altLang="zh-CN" sz="2800" u="sng">
                <a:ea typeface="宋体" charset="-122"/>
              </a:rPr>
              <a:t>two</a:t>
            </a:r>
            <a:r>
              <a:rPr lang="en-US" altLang="zh-CN" sz="2800">
                <a:ea typeface="宋体" charset="-122"/>
              </a:rPr>
              <a:t>.</a:t>
            </a:r>
            <a:r>
              <a:rPr lang="en-US" altLang="zh-CN" sz="2800" b="1">
                <a:ea typeface="宋体" charset="-122"/>
              </a:rPr>
              <a:t>   </a:t>
            </a:r>
          </a:p>
          <a:p>
            <a:r>
              <a:rPr lang="en-US" altLang="zh-CN" sz="1600">
                <a:ea typeface="宋体" charset="-122"/>
                <a:hlinkClick r:id="rId4"/>
              </a:rPr>
              <a:t>MIT LEGO…</a:t>
            </a:r>
            <a:r>
              <a:rPr lang="en-US" altLang="zh-CN" sz="2800" b="1">
                <a:ea typeface="宋体" charset="-122"/>
                <a:hlinkClick r:id="rId4"/>
              </a:rPr>
              <a:t> </a:t>
            </a:r>
            <a:endParaRPr lang="en-US" altLang="zh-CN" sz="2800" b="1">
              <a:ea typeface="宋体" charset="-122"/>
            </a:endParaRPr>
          </a:p>
          <a:p>
            <a:endParaRPr lang="zh-CN" altLang="en-US" sz="28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267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2"/>
          <p:cNvSpPr>
            <a:spLocks noGrp="1"/>
          </p:cNvSpPr>
          <p:nvPr>
            <p:ph idx="1"/>
          </p:nvPr>
        </p:nvSpPr>
        <p:spPr>
          <a:xfrm>
            <a:off x="0" y="188913"/>
            <a:ext cx="7772400" cy="863600"/>
          </a:xfrm>
        </p:spPr>
        <p:txBody>
          <a:bodyPr/>
          <a:lstStyle/>
          <a:p>
            <a:r>
              <a:rPr lang="en-US" altLang="zh-CN" smtClean="0">
                <a:ea typeface="宋体" charset="-122"/>
              </a:rPr>
              <a:t>Summary of Protein Synthesis</a:t>
            </a:r>
          </a:p>
        </p:txBody>
      </p:sp>
      <p:pic>
        <p:nvPicPr>
          <p:cNvPr id="34819" name="Picture 5" descr="mad86751_24_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313"/>
            <a:ext cx="9144000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401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026" name="Picture 2" descr="G:\Nanyang 2012-2013\Biology 12\5 - Protein Synthesis\Other\RNA Codons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6632"/>
            <a:ext cx="4525196" cy="649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4337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8027988" cy="2665413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altLang="zh-CN" sz="2800" b="1" smtClean="0">
                <a:ea typeface="宋体" charset="-122"/>
              </a:rPr>
              <a:t>IF the DNA strand is: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en-US" altLang="zh-CN" sz="2800" b="1" smtClean="0">
              <a:ea typeface="宋体" charset="-122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altLang="zh-CN" sz="2400" b="1" smtClean="0">
                <a:ea typeface="宋体" charset="-122"/>
              </a:rPr>
              <a:t>			 </a:t>
            </a:r>
            <a:r>
              <a:rPr lang="en-US" altLang="zh-CN" sz="2800" b="1" smtClean="0">
                <a:ea typeface="宋体" charset="-122"/>
              </a:rPr>
              <a:t>TACTTATGCTCCTAAATT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altLang="zh-CN" sz="2400" smtClean="0">
                <a:ea typeface="宋体" charset="-122"/>
              </a:rPr>
              <a:t> 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altLang="zh-CN" sz="2400" smtClean="0">
                <a:ea typeface="宋体" charset="-122"/>
              </a:rPr>
              <a:t> 1. What are the codons on the mRNA strand?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altLang="zh-CN" sz="2400" smtClean="0">
                <a:ea typeface="宋体" charset="-122"/>
              </a:rPr>
              <a:t>	AUG AAU ACG AGG AUU UAA</a:t>
            </a:r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0" y="3429000"/>
            <a:ext cx="9144000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endParaRPr lang="zh-CN" altLang="en-US" b="1" i="1" dirty="0">
              <a:ea typeface="宋体" charset="-122"/>
            </a:endParaRPr>
          </a:p>
          <a:p>
            <a:r>
              <a:rPr lang="zh-CN" altLang="en-US" sz="2800" i="1" dirty="0">
                <a:ea typeface="宋体" charset="-122"/>
              </a:rPr>
              <a:t> </a:t>
            </a:r>
            <a:r>
              <a:rPr lang="en-US" altLang="zh-CN" sz="2400" dirty="0">
                <a:ea typeface="宋体" charset="-122"/>
              </a:rPr>
              <a:t>2.  What is the sequence of amino acids produced?</a:t>
            </a:r>
          </a:p>
          <a:p>
            <a:r>
              <a:rPr lang="en-US" altLang="zh-CN" sz="2400" dirty="0">
                <a:ea typeface="宋体" charset="-122"/>
              </a:rPr>
              <a:t>	methionine (start codon), asparagine, 	threonine, arginine, isoleucine, stop codon.</a:t>
            </a:r>
          </a:p>
          <a:p>
            <a:r>
              <a:rPr lang="en-US" altLang="zh-CN" sz="2400" dirty="0">
                <a:ea typeface="宋体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585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00213"/>
            <a:ext cx="8964613" cy="35290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u="sng" smtClean="0">
                <a:ea typeface="宋体" charset="-122"/>
              </a:rPr>
              <a:t>Introduction</a:t>
            </a:r>
          </a:p>
          <a:p>
            <a:pPr eaLnBrk="1" hangingPunct="1">
              <a:buFontTx/>
              <a:buNone/>
            </a:pPr>
            <a:endParaRPr lang="en-US" altLang="zh-CN" smtClean="0">
              <a:ea typeface="宋体" charset="-122"/>
            </a:endParaRPr>
          </a:p>
          <a:p>
            <a:pPr eaLnBrk="1" hangingPunct="1">
              <a:buFontTx/>
              <a:buNone/>
            </a:pPr>
            <a:r>
              <a:rPr lang="en-US" altLang="zh-CN" smtClean="0">
                <a:ea typeface="宋体" charset="-122"/>
              </a:rPr>
              <a:t>*DNA </a:t>
            </a:r>
            <a:r>
              <a:rPr lang="en-US" altLang="zh-CN" u="sng" smtClean="0">
                <a:ea typeface="宋体" charset="-122"/>
              </a:rPr>
              <a:t>replication</a:t>
            </a:r>
            <a:r>
              <a:rPr lang="en-US" altLang="zh-CN" smtClean="0">
                <a:ea typeface="宋体" charset="-122"/>
              </a:rPr>
              <a:t> produces an </a:t>
            </a:r>
            <a:r>
              <a:rPr lang="en-US" altLang="zh-CN" u="sng" smtClean="0">
                <a:ea typeface="宋体" charset="-122"/>
              </a:rPr>
              <a:t>identical DNA strand.</a:t>
            </a:r>
            <a:endParaRPr lang="en-US" altLang="zh-CN" smtClean="0">
              <a:ea typeface="宋体" charset="-122"/>
            </a:endParaRPr>
          </a:p>
          <a:p>
            <a:pPr eaLnBrk="1" hangingPunct="1">
              <a:buFontTx/>
              <a:buNone/>
            </a:pPr>
            <a:endParaRPr lang="en-US" altLang="zh-CN" sz="1200" smtClean="0">
              <a:ea typeface="宋体" charset="-122"/>
            </a:endParaRPr>
          </a:p>
          <a:p>
            <a:pPr eaLnBrk="1" hangingPunct="1">
              <a:buFontTx/>
              <a:buNone/>
            </a:pPr>
            <a:r>
              <a:rPr lang="en-US" altLang="zh-CN" smtClean="0">
                <a:ea typeface="宋体" charset="-122"/>
              </a:rPr>
              <a:t>*Protein synthesis </a:t>
            </a:r>
            <a:r>
              <a:rPr lang="en-US" altLang="zh-CN" u="sng" smtClean="0">
                <a:ea typeface="宋体" charset="-122"/>
              </a:rPr>
              <a:t>uses DNA</a:t>
            </a:r>
            <a:r>
              <a:rPr lang="en-US" altLang="zh-CN" smtClean="0">
                <a:ea typeface="宋体" charset="-122"/>
              </a:rPr>
              <a:t> to produce </a:t>
            </a:r>
            <a:r>
              <a:rPr lang="en-US" altLang="zh-CN" u="sng" smtClean="0">
                <a:ea typeface="宋体" charset="-122"/>
              </a:rPr>
              <a:t>proteins.</a:t>
            </a:r>
          </a:p>
          <a:p>
            <a:pPr eaLnBrk="1" hangingPunct="1">
              <a:buFontTx/>
              <a:buNone/>
            </a:pPr>
            <a:endParaRPr lang="en-US" altLang="zh-CN" sz="1200" smtClean="0">
              <a:ea typeface="宋体" charset="-122"/>
            </a:endParaRPr>
          </a:p>
          <a:p>
            <a:pPr eaLnBrk="1" hangingPunct="1">
              <a:buFontTx/>
              <a:buNone/>
            </a:pPr>
            <a:r>
              <a:rPr lang="en-US" altLang="zh-CN" smtClean="0">
                <a:ea typeface="宋体" charset="-122"/>
              </a:rPr>
              <a:t>Do not confuse these 2 processes!!!!!!</a:t>
            </a: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-252413" y="404813"/>
            <a:ext cx="79930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>
                <a:latin typeface="Arial" charset="0"/>
                <a:ea typeface="宋体" charset="-122"/>
              </a:rPr>
              <a:t>  </a:t>
            </a:r>
            <a:r>
              <a:rPr lang="en-US" altLang="zh-CN" sz="5400" b="1">
                <a:latin typeface="Arial" charset="0"/>
                <a:ea typeface="宋体" charset="-122"/>
              </a:rPr>
              <a:t>PROTEIN SYNTHESIS</a:t>
            </a:r>
          </a:p>
        </p:txBody>
      </p:sp>
    </p:spTree>
    <p:extLst>
      <p:ext uri="{BB962C8B-B14F-4D97-AF65-F5344CB8AC3E}">
        <p14:creationId xmlns:p14="http://schemas.microsoft.com/office/powerpoint/2010/main" val="345593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dnacentral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1628775"/>
            <a:ext cx="9144000" cy="158432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3141663"/>
            <a:ext cx="9144000" cy="9350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4076700"/>
            <a:ext cx="9144000" cy="20891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162877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103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357563"/>
            <a:ext cx="9144000" cy="3500437"/>
          </a:xfrm>
        </p:spPr>
        <p:txBody>
          <a:bodyPr/>
          <a:lstStyle/>
          <a:p>
            <a:pPr eaLnBrk="1" hangingPunct="1">
              <a:buFontTx/>
              <a:buNone/>
            </a:pPr>
            <a:endParaRPr lang="zh-CN" altLang="en-US" smtClean="0">
              <a:ea typeface="宋体" charset="-122"/>
            </a:endParaRPr>
          </a:p>
          <a:p>
            <a:pPr eaLnBrk="1" hangingPunct="1"/>
            <a:r>
              <a:rPr lang="en-US" altLang="zh-CN" smtClean="0">
                <a:ea typeface="宋体" charset="-122"/>
              </a:rPr>
              <a:t>Proteins are </a:t>
            </a:r>
            <a:r>
              <a:rPr lang="en-US" altLang="zh-CN" u="sng" smtClean="0">
                <a:ea typeface="宋体" charset="-122"/>
              </a:rPr>
              <a:t>put together in the cytoplasm</a:t>
            </a:r>
            <a:r>
              <a:rPr lang="en-US" altLang="zh-CN" smtClean="0">
                <a:ea typeface="宋体" charset="-122"/>
              </a:rPr>
              <a:t>, but DNA never leaves the </a:t>
            </a:r>
            <a:r>
              <a:rPr lang="en-US" altLang="zh-CN" u="sng" smtClean="0">
                <a:ea typeface="宋体" charset="-122"/>
              </a:rPr>
              <a:t>nucleus</a:t>
            </a:r>
            <a:r>
              <a:rPr lang="en-US" altLang="zh-CN" smtClean="0">
                <a:ea typeface="宋体" charset="-122"/>
              </a:rPr>
              <a:t>.  A copy of the DNA must be made.  This copy is called </a:t>
            </a:r>
            <a:r>
              <a:rPr lang="en-US" altLang="zh-CN" u="sng" smtClean="0">
                <a:ea typeface="宋体" charset="-122"/>
              </a:rPr>
              <a:t>messenger RNA  (mRNA).</a:t>
            </a:r>
          </a:p>
        </p:txBody>
      </p:sp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0" y="260350"/>
            <a:ext cx="6372225" cy="326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en-US" altLang="zh-CN" sz="3200">
                <a:ea typeface="宋体" charset="-122"/>
              </a:rPr>
              <a:t>DNA is the </a:t>
            </a:r>
            <a:r>
              <a:rPr lang="en-US" altLang="zh-CN" sz="3200" u="sng">
                <a:ea typeface="宋体" charset="-122"/>
              </a:rPr>
              <a:t>master copy</a:t>
            </a:r>
            <a:r>
              <a:rPr lang="en-US" altLang="zh-CN" sz="3200">
                <a:ea typeface="宋体" charset="-122"/>
              </a:rPr>
              <a:t> (or template) containing </a:t>
            </a:r>
            <a:r>
              <a:rPr lang="en-US" altLang="zh-CN" sz="3200" u="sng">
                <a:ea typeface="宋体" charset="-122"/>
              </a:rPr>
              <a:t>instructions </a:t>
            </a:r>
            <a:r>
              <a:rPr lang="en-US" altLang="zh-CN" sz="3200">
                <a:ea typeface="宋体" charset="-122"/>
              </a:rPr>
              <a:t>for the</a:t>
            </a:r>
            <a:r>
              <a:rPr lang="en-US" altLang="zh-CN" sz="3200" u="sng">
                <a:ea typeface="宋体" charset="-122"/>
              </a:rPr>
              <a:t> production of proteins. </a:t>
            </a:r>
            <a:r>
              <a:rPr lang="en-US" altLang="zh-CN" sz="3200">
                <a:ea typeface="宋体" charset="-122"/>
              </a:rPr>
              <a:t>(structural and functional)</a:t>
            </a:r>
          </a:p>
          <a:p>
            <a:pPr>
              <a:spcBef>
                <a:spcPct val="50000"/>
              </a:spcBef>
            </a:pPr>
            <a:endParaRPr lang="zh-CN" altLang="en-US" sz="3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128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033588"/>
            <a:ext cx="9144000" cy="4824412"/>
          </a:xfrm>
        </p:spPr>
        <p:txBody>
          <a:bodyPr/>
          <a:lstStyle/>
          <a:p>
            <a:pPr eaLnBrk="1" hangingPunct="1">
              <a:buFontTx/>
              <a:buNone/>
            </a:pPr>
            <a:endParaRPr lang="zh-CN" altLang="en-US" sz="3600" smtClean="0">
              <a:ea typeface="宋体" charset="-122"/>
            </a:endParaRPr>
          </a:p>
          <a:p>
            <a:pPr eaLnBrk="1" hangingPunct="1"/>
            <a:r>
              <a:rPr lang="en-US" altLang="zh-CN" smtClean="0">
                <a:ea typeface="宋体" charset="-122"/>
              </a:rPr>
              <a:t>mRNA travels into the cytoplasm where it is </a:t>
            </a:r>
            <a:r>
              <a:rPr lang="en-US" altLang="zh-CN" u="sng" smtClean="0">
                <a:ea typeface="宋体" charset="-122"/>
              </a:rPr>
              <a:t>translated </a:t>
            </a:r>
            <a:r>
              <a:rPr lang="en-US" altLang="zh-CN" smtClean="0">
                <a:ea typeface="宋体" charset="-122"/>
              </a:rPr>
              <a:t>into proteins.</a:t>
            </a:r>
          </a:p>
          <a:p>
            <a:pPr eaLnBrk="1" hangingPunct="1">
              <a:buFontTx/>
              <a:buNone/>
            </a:pPr>
            <a:endParaRPr lang="en-US" altLang="zh-CN" smtClean="0">
              <a:ea typeface="宋体" charset="-122"/>
            </a:endParaRPr>
          </a:p>
          <a:p>
            <a:pPr eaLnBrk="1" hangingPunct="1">
              <a:buFontTx/>
              <a:buNone/>
            </a:pPr>
            <a:r>
              <a:rPr lang="en-US" altLang="zh-CN" smtClean="0">
                <a:ea typeface="宋体" charset="-122"/>
              </a:rPr>
              <a:t>DNA-----------------&gt; mRNA--------------&gt; Protein</a:t>
            </a:r>
          </a:p>
          <a:p>
            <a:pPr eaLnBrk="1" hangingPunct="1">
              <a:buFontTx/>
              <a:buNone/>
            </a:pPr>
            <a:endParaRPr lang="en-US" altLang="zh-CN" b="1" smtClean="0">
              <a:ea typeface="宋体" charset="-122"/>
            </a:endParaRPr>
          </a:p>
          <a:p>
            <a:pPr eaLnBrk="1" hangingPunct="1">
              <a:buFontTx/>
              <a:buNone/>
            </a:pPr>
            <a:r>
              <a:rPr lang="en-US" altLang="zh-CN" b="1" i="1" smtClean="0">
                <a:ea typeface="宋体" charset="-122"/>
              </a:rPr>
              <a:t>       transcription	    translation</a:t>
            </a:r>
            <a:r>
              <a:rPr lang="en-US" altLang="zh-CN" smtClean="0">
                <a:ea typeface="宋体" charset="-122"/>
              </a:rPr>
              <a:t> </a:t>
            </a:r>
          </a:p>
          <a:p>
            <a:pPr eaLnBrk="1" hangingPunct="1"/>
            <a:endParaRPr lang="zh-CN" altLang="en-US" smtClean="0">
              <a:ea typeface="宋体" charset="-122"/>
            </a:endParaRP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0" y="188913"/>
            <a:ext cx="7164388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en-US" altLang="zh-CN" sz="3200">
                <a:ea typeface="宋体" charset="-122"/>
              </a:rPr>
              <a:t>Only genes for required proteins are copied into mRNA.  The process of making mRNA is called </a:t>
            </a:r>
            <a:r>
              <a:rPr lang="en-US" altLang="zh-CN" sz="3200" u="sng">
                <a:ea typeface="宋体" charset="-122"/>
              </a:rPr>
              <a:t>transcription.</a:t>
            </a:r>
          </a:p>
          <a:p>
            <a:pPr>
              <a:spcBef>
                <a:spcPct val="50000"/>
              </a:spcBef>
            </a:pPr>
            <a:endParaRPr lang="zh-CN" altLang="en-US" sz="3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032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692150"/>
            <a:ext cx="8713787" cy="48974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4000" b="1" i="1" u="sng" smtClean="0">
                <a:ea typeface="宋体" charset="-122"/>
              </a:rPr>
              <a:t>PROTEIN SYNTHESIS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sz="4000" smtClean="0">
              <a:ea typeface="宋体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sz="2800" smtClean="0">
              <a:ea typeface="宋体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sz="2800" smtClean="0">
              <a:ea typeface="宋体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800" smtClean="0">
                <a:ea typeface="宋体" charset="-122"/>
              </a:rPr>
              <a:t>	</a:t>
            </a:r>
            <a:r>
              <a:rPr lang="en-US" altLang="zh-CN" sz="3600" smtClean="0">
                <a:ea typeface="宋体" charset="-122"/>
              </a:rPr>
              <a:t>The nitrogenous bases in DNA contain the instructions for making proteins.  </a:t>
            </a:r>
            <a:r>
              <a:rPr lang="en-US" altLang="zh-CN" sz="3600" u="sng" smtClean="0">
                <a:ea typeface="宋体" charset="-122"/>
              </a:rPr>
              <a:t>Every 3 bases in a DNA strand code for one amino acid.</a:t>
            </a:r>
            <a:r>
              <a:rPr lang="en-US" altLang="zh-CN" sz="3600" smtClean="0">
                <a:ea typeface="宋体" charset="-122"/>
              </a:rPr>
              <a:t>  Many amino acids make up a protein.</a:t>
            </a:r>
          </a:p>
        </p:txBody>
      </p:sp>
    </p:spTree>
    <p:extLst>
      <p:ext uri="{BB962C8B-B14F-4D97-AF65-F5344CB8AC3E}">
        <p14:creationId xmlns:p14="http://schemas.microsoft.com/office/powerpoint/2010/main" val="120737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96975"/>
            <a:ext cx="5219700" cy="1368425"/>
          </a:xfrm>
        </p:spPr>
        <p:txBody>
          <a:bodyPr>
            <a:normAutofit fontScale="55000" lnSpcReduction="20000"/>
          </a:bodyPr>
          <a:lstStyle/>
          <a:p>
            <a:pPr eaLnBrk="1" hangingPunct="1"/>
            <a:r>
              <a:rPr lang="en-US" altLang="zh-CN" sz="3600" smtClean="0">
                <a:ea typeface="宋体" charset="-122"/>
              </a:rPr>
              <a:t>Each 3 base set is called a </a:t>
            </a:r>
            <a:r>
              <a:rPr lang="en-US" altLang="zh-CN" sz="3600" u="sng" smtClean="0">
                <a:ea typeface="宋体" charset="-122"/>
              </a:rPr>
              <a:t>codon.</a:t>
            </a:r>
            <a:r>
              <a:rPr lang="en-US" altLang="zh-CN" sz="3600" smtClean="0">
                <a:ea typeface="宋体" charset="-122"/>
              </a:rPr>
              <a:t> </a:t>
            </a:r>
          </a:p>
          <a:p>
            <a:pPr eaLnBrk="1" hangingPunct="1"/>
            <a:endParaRPr lang="en-US" altLang="zh-CN" sz="3600" smtClean="0">
              <a:ea typeface="宋体" charset="-122"/>
            </a:endParaRPr>
          </a:p>
          <a:p>
            <a:pPr eaLnBrk="1" hangingPunct="1"/>
            <a:r>
              <a:rPr lang="en-US" altLang="zh-CN" sz="3600" u="sng" smtClean="0">
                <a:ea typeface="宋体" charset="-122"/>
              </a:rPr>
              <a:t>A group of codons that together produce a specific protein is called a gene</a:t>
            </a:r>
            <a:r>
              <a:rPr lang="en-US" altLang="zh-CN" sz="3600" smtClean="0">
                <a:ea typeface="宋体" charset="-122"/>
              </a:rPr>
              <a:t>.</a:t>
            </a:r>
          </a:p>
        </p:txBody>
      </p:sp>
      <p:pic>
        <p:nvPicPr>
          <p:cNvPr id="9219" name="Picture 5" descr="dnarnacodon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5400" y="0"/>
            <a:ext cx="4038600" cy="6858000"/>
          </a:xfrm>
          <a:noFill/>
        </p:spPr>
      </p:pic>
    </p:spTree>
    <p:extLst>
      <p:ext uri="{BB962C8B-B14F-4D97-AF65-F5344CB8AC3E}">
        <p14:creationId xmlns:p14="http://schemas.microsoft.com/office/powerpoint/2010/main" val="106058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2863</TotalTime>
  <Words>862</Words>
  <Application>Microsoft Office PowerPoint</Application>
  <PresentationFormat>On-screen Show (4:3)</PresentationFormat>
  <Paragraphs>136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Origin</vt:lpstr>
      <vt:lpstr>Cell Biology: Protein Synthesis</vt:lpstr>
      <vt:lpstr>Today’s 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Bill Rogers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Inquiry into Life Twelfth Edition</dc:title>
  <dc:creator>T-rev</dc:creator>
  <cp:lastModifiedBy>T-rev</cp:lastModifiedBy>
  <cp:revision>248</cp:revision>
  <dcterms:modified xsi:type="dcterms:W3CDTF">2012-11-27T14:11:00Z</dcterms:modified>
</cp:coreProperties>
</file>